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f55085b3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f55085b3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f55085b3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f55085b3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f55085b3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f55085b3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f55085b3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f55085b3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f55085b3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f55085b3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f55085b3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f55085b3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f55085b3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f55085b3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55085b3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55085b3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f55085b3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f55085b3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f55085b3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f55085b3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55085b3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55085b3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f55085b3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f55085b3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f55085b3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f55085b3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f55085b3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f55085b3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55085b3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55085b3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f55085b3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f55085b3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f55085b3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f55085b3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f55085b3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f55085b3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f55085b3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f55085b3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f55085b3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f55085b3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f55085b3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f55085b3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55085b3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55085b3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55085b3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55085b3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f55085b3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f55085b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55085b3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55085b3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55085b3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55085b3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.wikipedia.org/wiki/Ataque_inform%C3%A1tico" TargetMode="External"/><Relationship Id="rId4" Type="http://schemas.openxmlformats.org/officeDocument/2006/relationships/hyperlink" Target="https://es.wikipedia.org/wiki/Aplicaci%C3%B3n_inform%C3%A1tica" TargetMode="External"/><Relationship Id="rId11" Type="http://schemas.openxmlformats.org/officeDocument/2006/relationships/hyperlink" Target="https://es.wikipedia.org/wiki/Guerra_inform%C3%A1tica" TargetMode="External"/><Relationship Id="rId10" Type="http://schemas.openxmlformats.org/officeDocument/2006/relationships/hyperlink" Target="https://es.wikipedia.org/wiki/Foro_(Internet)" TargetMode="External"/><Relationship Id="rId9" Type="http://schemas.openxmlformats.org/officeDocument/2006/relationships/hyperlink" Target="https://es.wikipedia.org/wiki/Exploit" TargetMode="External"/><Relationship Id="rId5" Type="http://schemas.openxmlformats.org/officeDocument/2006/relationships/hyperlink" Target="https://es.wikipedia.org/wiki/Sistema_inform%C3%A1tico" TargetMode="External"/><Relationship Id="rId6" Type="http://schemas.openxmlformats.org/officeDocument/2006/relationships/hyperlink" Target="https://es.wikipedia.org/wiki/Malware" TargetMode="External"/><Relationship Id="rId7" Type="http://schemas.openxmlformats.org/officeDocument/2006/relationships/hyperlink" Target="https://es.wikipedia.org/wiki/Vulnerabilidad#En_inform%C3%A1tica" TargetMode="External"/><Relationship Id="rId8" Type="http://schemas.openxmlformats.org/officeDocument/2006/relationships/hyperlink" Target="https://es.wikipedia.org/wiki/Exploi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Stuxnet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Serrano Martínez Max Yael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CVE-2008-4250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vulnerabilidad</a:t>
            </a:r>
            <a:r>
              <a:rPr lang="es-419"/>
              <a:t> de </a:t>
            </a:r>
            <a:r>
              <a:rPr lang="es-419"/>
              <a:t>ejecución</a:t>
            </a:r>
            <a:r>
              <a:rPr lang="es-419"/>
              <a:t> remota de </a:t>
            </a:r>
            <a:r>
              <a:rPr lang="es-419"/>
              <a:t>código</a:t>
            </a:r>
            <a:r>
              <a:rPr lang="es-419"/>
              <a:t> en las RPC de windows server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-</a:t>
            </a:r>
            <a:r>
              <a:rPr lang="es-419"/>
              <a:t>Problema</a:t>
            </a:r>
            <a:r>
              <a:rPr lang="es-419"/>
              <a:t> que </a:t>
            </a:r>
            <a:r>
              <a:rPr lang="es-419"/>
              <a:t>posee</a:t>
            </a:r>
            <a:r>
              <a:rPr lang="es-419"/>
              <a:t> la RPC,  o mejor conocida como llamada a procedimiento </a:t>
            </a:r>
            <a:r>
              <a:rPr lang="es-419"/>
              <a:t>remoto</a:t>
            </a:r>
            <a:r>
              <a:rPr lang="es-419"/>
              <a:t>, es un protocolo el cual un </a:t>
            </a:r>
            <a:r>
              <a:rPr lang="es-419"/>
              <a:t>programa utilizado en una computadora puede ejecutar en una máquina remota sin preocuparse por la comunicación entre ambas.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 b="24582" l="7918" r="34321" t="22403"/>
          <a:stretch/>
        </p:blipFill>
        <p:spPr>
          <a:xfrm>
            <a:off x="1562237" y="1017737"/>
            <a:ext cx="6019526" cy="31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CVE-2010-2729</a:t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vulnerabilidad</a:t>
            </a:r>
            <a:r>
              <a:rPr lang="es-419"/>
              <a:t> de </a:t>
            </a:r>
            <a:r>
              <a:rPr lang="es-419"/>
              <a:t>ejecución</a:t>
            </a:r>
            <a:r>
              <a:rPr lang="es-419"/>
              <a:t> remota de código en el servicio de cola de </a:t>
            </a:r>
            <a:r>
              <a:rPr lang="es-419"/>
              <a:t>impresión</a:t>
            </a:r>
            <a:r>
              <a:rPr lang="es-419"/>
              <a:t> de windows.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-Este servicio lo que hace es mantener un orden a la hora de imprimir trabajos.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-Se puede tomar esta </a:t>
            </a:r>
            <a:r>
              <a:rPr lang="es-419"/>
              <a:t>vulnerabilidad</a:t>
            </a:r>
            <a:r>
              <a:rPr lang="es-419"/>
              <a:t> para acceder a la redes compartidas que utilizan las impresoras y de ahí ejecutar código com privilegios del sistema.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23691" l="4218" r="33931" t="16631"/>
          <a:stretch/>
        </p:blipFill>
        <p:spPr>
          <a:xfrm>
            <a:off x="2146050" y="1278025"/>
            <a:ext cx="5320627" cy="288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Método de infección</a:t>
            </a:r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 rotWithShape="1">
          <a:blip r:embed="rId3">
            <a:alphaModFix/>
          </a:blip>
          <a:srcRect b="28807" l="6018" r="33367" t="18709"/>
          <a:stretch/>
        </p:blipFill>
        <p:spPr>
          <a:xfrm>
            <a:off x="1691575" y="1542375"/>
            <a:ext cx="5775125" cy="28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-Estos accesos directos fueron creados gracias a una </a:t>
            </a:r>
            <a:r>
              <a:rPr lang="es-419"/>
              <a:t>vulnerabilidad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 La USB revisa si tiene el parche de seguridad MS08-067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- ingresar aparece este archivo, archivo temporal pero en realidad es un ddl</a:t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48377" l="969" r="58309" t="45384"/>
          <a:stretch/>
        </p:blipFill>
        <p:spPr>
          <a:xfrm>
            <a:off x="622275" y="3059375"/>
            <a:ext cx="7899451" cy="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Se expande por su tercera </a:t>
            </a:r>
            <a:r>
              <a:rPr lang="es-419"/>
              <a:t>vulnerabilidad</a:t>
            </a:r>
            <a:endParaRPr/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b="47462" l="4436" r="55086" t="48413"/>
          <a:stretch/>
        </p:blipFill>
        <p:spPr>
          <a:xfrm>
            <a:off x="593375" y="2115749"/>
            <a:ext cx="7957248" cy="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-Este archivo genera copias de si mismo a </a:t>
            </a:r>
            <a:r>
              <a:rPr lang="es-419"/>
              <a:t>través</a:t>
            </a:r>
            <a:r>
              <a:rPr lang="es-419"/>
              <a:t> de los recursos compartidos generando, al mismo </a:t>
            </a:r>
            <a:r>
              <a:rPr lang="es-419"/>
              <a:t>tiempo</a:t>
            </a:r>
            <a:r>
              <a:rPr lang="es-419"/>
              <a:t> este </a:t>
            </a:r>
            <a:r>
              <a:rPr lang="es-419"/>
              <a:t>malware</a:t>
            </a:r>
            <a:r>
              <a:rPr lang="es-419"/>
              <a:t> se copia a si mismo en la computadora, dejando estos archivos.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 rotWithShape="1">
          <a:blip r:embed="rId3">
            <a:alphaModFix/>
          </a:blip>
          <a:srcRect b="57774" l="10701" r="62275" t="36040"/>
          <a:stretch/>
        </p:blipFill>
        <p:spPr>
          <a:xfrm>
            <a:off x="1657225" y="284224"/>
            <a:ext cx="5271523" cy="67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4">
            <a:alphaModFix/>
          </a:blip>
          <a:srcRect b="52962" l="9814" r="66501" t="33841"/>
          <a:stretch/>
        </p:blipFill>
        <p:spPr>
          <a:xfrm>
            <a:off x="2390000" y="2571749"/>
            <a:ext cx="3805973" cy="119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151275" y="296875"/>
            <a:ext cx="8520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a su vez  crea los siguientes registros y crea estos archivos</a:t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b="35364" l="14058" r="48966" t="31768"/>
          <a:stretch/>
        </p:blipFill>
        <p:spPr>
          <a:xfrm>
            <a:off x="2216105" y="877020"/>
            <a:ext cx="4390925" cy="21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2155675" y="3264275"/>
            <a:ext cx="4485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</a:rPr>
              <a:t>copias cifradas por el malware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 rotWithShape="1">
          <a:blip r:embed="rId3">
            <a:alphaModFix/>
          </a:blip>
          <a:srcRect b="27555" l="6392" r="68431" t="20501"/>
          <a:stretch/>
        </p:blipFill>
        <p:spPr>
          <a:xfrm>
            <a:off x="274525" y="235275"/>
            <a:ext cx="2165674" cy="25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3269025" y="529400"/>
            <a:ext cx="4892700" cy="3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</a:rPr>
              <a:t>su </a:t>
            </a:r>
            <a:r>
              <a:rPr lang="es-419" sz="1800">
                <a:solidFill>
                  <a:srgbClr val="999999"/>
                </a:solidFill>
              </a:rPr>
              <a:t>función</a:t>
            </a:r>
            <a:r>
              <a:rPr lang="es-419" sz="1800">
                <a:solidFill>
                  <a:srgbClr val="999999"/>
                </a:solidFill>
              </a:rPr>
              <a:t> de estos archivos es </a:t>
            </a:r>
            <a:r>
              <a:rPr lang="es-419" sz="1800">
                <a:solidFill>
                  <a:srgbClr val="999999"/>
                </a:solidFill>
              </a:rPr>
              <a:t>infectar</a:t>
            </a:r>
            <a:r>
              <a:rPr lang="es-419" sz="1800">
                <a:solidFill>
                  <a:srgbClr val="999999"/>
                </a:solidFill>
              </a:rPr>
              <a:t> la computadora  si se intenta una </a:t>
            </a:r>
            <a:r>
              <a:rPr lang="es-419" sz="1800">
                <a:solidFill>
                  <a:srgbClr val="999999"/>
                </a:solidFill>
              </a:rPr>
              <a:t>eliminación</a:t>
            </a:r>
            <a:r>
              <a:rPr lang="es-419" sz="1800">
                <a:solidFill>
                  <a:srgbClr val="999999"/>
                </a:solidFill>
              </a:rPr>
              <a:t> manual</a:t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Nombre real                                                                  win32/STUXNET.A.DOWN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alias                                                                               ninguno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nivel de peligro                                                              </a:t>
            </a:r>
            <a:r>
              <a:rPr lang="es-419"/>
              <a:t>actualmente</a:t>
            </a:r>
            <a:r>
              <a:rPr lang="es-419"/>
              <a:t> bajo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nivel de </a:t>
            </a:r>
            <a:r>
              <a:rPr lang="es-419"/>
              <a:t>distribución</a:t>
            </a:r>
            <a:r>
              <a:rPr lang="es-419"/>
              <a:t>                                                     </a:t>
            </a:r>
            <a:r>
              <a:rPr lang="es-419"/>
              <a:t>actualmente</a:t>
            </a:r>
            <a:r>
              <a:rPr lang="es-419"/>
              <a:t> nulo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5327775" y="863550"/>
            <a:ext cx="32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Este archivo es para llegar a  las url que son los servidores para  probar la  </a:t>
            </a:r>
            <a:r>
              <a:rPr lang="es-419"/>
              <a:t>conexión</a:t>
            </a:r>
            <a:r>
              <a:rPr lang="es-419"/>
              <a:t> a </a:t>
            </a:r>
            <a:r>
              <a:rPr lang="es-419"/>
              <a:t>internet. También manda información recopilada a los servidores con cifrados.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b="45730" l="11463" r="61614" t="20858"/>
          <a:stretch/>
        </p:blipFill>
        <p:spPr>
          <a:xfrm>
            <a:off x="434900" y="743275"/>
            <a:ext cx="4327848" cy="30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1° forma</a:t>
            </a:r>
            <a:endParaRPr/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indica al malware que ejecute uno de los procedimientos que ya existen dentro del </a:t>
            </a:r>
            <a:r>
              <a:rPr lang="es-419"/>
              <a:t>código</a:t>
            </a:r>
            <a:r>
              <a:rPr lang="es-419"/>
              <a:t> del malware el cual </a:t>
            </a:r>
            <a:r>
              <a:rPr lang="es-419"/>
              <a:t>apareció</a:t>
            </a:r>
            <a:r>
              <a:rPr lang="es-419"/>
              <a:t> gracias a la </a:t>
            </a:r>
            <a:r>
              <a:rPr lang="es-419"/>
              <a:t>vulnerabilidad</a:t>
            </a:r>
            <a:r>
              <a:rPr lang="es-419"/>
              <a:t> de las RPC</a:t>
            </a: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 rotWithShape="1">
          <a:blip r:embed="rId3">
            <a:alphaModFix/>
          </a:blip>
          <a:srcRect b="47082" l="0" r="55769" t="19785"/>
          <a:stretch/>
        </p:blipFill>
        <p:spPr>
          <a:xfrm>
            <a:off x="2245900" y="2167400"/>
            <a:ext cx="4044398" cy="1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2°Forma</a:t>
            </a:r>
            <a:endParaRPr/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311700" y="1152475"/>
            <a:ext cx="85206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descargar en segundo plano un archivo adicional con formato dll e </a:t>
            </a:r>
            <a:r>
              <a:rPr lang="es-419"/>
              <a:t>indicarle</a:t>
            </a:r>
            <a:r>
              <a:rPr lang="es-419"/>
              <a:t> que cargue el archivo que a su vez tiene la siguientes instrucciones.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 rotWithShape="1">
          <a:blip r:embed="rId3">
            <a:alphaModFix/>
          </a:blip>
          <a:srcRect b="17651" l="0" r="0" t="12938"/>
          <a:stretch/>
        </p:blipFill>
        <p:spPr>
          <a:xfrm>
            <a:off x="2119888" y="2214825"/>
            <a:ext cx="4904227" cy="19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ISASS.EXE</a:t>
            </a:r>
            <a:endParaRPr/>
          </a:p>
        </p:txBody>
      </p: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Proceso principal de windows el cual se encarga de el </a:t>
            </a:r>
            <a:r>
              <a:rPr lang="es-419"/>
              <a:t>reforzamiento</a:t>
            </a:r>
            <a:r>
              <a:rPr lang="es-419"/>
              <a:t> de la </a:t>
            </a:r>
            <a:r>
              <a:rPr lang="es-419"/>
              <a:t>políticas</a:t>
            </a:r>
            <a:r>
              <a:rPr lang="es-419"/>
              <a:t> de seguridad, la verificación de </a:t>
            </a:r>
            <a:r>
              <a:rPr lang="es-419"/>
              <a:t>autenticación</a:t>
            </a:r>
            <a:r>
              <a:rPr lang="es-419"/>
              <a:t> del usuario.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Este es uno de los encargados de las </a:t>
            </a:r>
            <a:r>
              <a:rPr lang="es-419"/>
              <a:t>políticas</a:t>
            </a:r>
            <a:r>
              <a:rPr lang="es-419"/>
              <a:t> de usuario y seguridad. Este proceso no se </a:t>
            </a:r>
            <a:r>
              <a:rPr lang="es-419"/>
              <a:t>puede</a:t>
            </a:r>
            <a:r>
              <a:rPr lang="es-419"/>
              <a:t> borrar porque es un proceso principal del sistema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6"/>
          <p:cNvPicPr preferRelativeResize="0"/>
          <p:nvPr/>
        </p:nvPicPr>
        <p:blipFill rotWithShape="1">
          <a:blip r:embed="rId3">
            <a:alphaModFix/>
          </a:blip>
          <a:srcRect b="48464" l="4790" r="58672" t="40944"/>
          <a:stretch/>
        </p:blipFill>
        <p:spPr>
          <a:xfrm>
            <a:off x="702300" y="368975"/>
            <a:ext cx="7379352" cy="12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/>
        </p:nvSpPr>
        <p:spPr>
          <a:xfrm>
            <a:off x="702300" y="2133600"/>
            <a:ext cx="79185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</a:rPr>
              <a:t>Recurso 210: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</a:rPr>
              <a:t>ISASS:EXE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</a:rPr>
              <a:t>ALG:EXE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</a:rPr>
              <a:t>IEXPLORE:EXE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</a:rPr>
              <a:t>SPOOLSV.EXE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</a:rPr>
              <a:t>SYSTEM:INI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999999"/>
                </a:solidFill>
              </a:rPr>
              <a:t>KERNEL:DLL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</a:t>
            </a:r>
            <a:r>
              <a:rPr lang="es-419"/>
              <a:t>Cómo</a:t>
            </a:r>
            <a:r>
              <a:rPr lang="es-419"/>
              <a:t> afecta el </a:t>
            </a:r>
            <a:r>
              <a:rPr lang="es-419"/>
              <a:t>kernel</a:t>
            </a:r>
            <a:r>
              <a:rPr lang="es-419"/>
              <a:t>?</a:t>
            </a:r>
            <a:endParaRPr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11700" y="1152475"/>
            <a:ext cx="85206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CVE-2010-2549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vulnerabilidad</a:t>
            </a:r>
            <a:r>
              <a:rPr lang="es-419"/>
              <a:t> de escalada de privilegios  locales de microsoft windows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                                                            </a:t>
            </a:r>
            <a:endParaRPr/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25249" l="6511" r="37933" t="22407"/>
          <a:stretch/>
        </p:blipFill>
        <p:spPr>
          <a:xfrm>
            <a:off x="311700" y="2275425"/>
            <a:ext cx="5079998" cy="26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5586900" y="2401875"/>
            <a:ext cx="3245400" cy="21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Todo esto con el </a:t>
            </a:r>
            <a:r>
              <a:rPr lang="es-419"/>
              <a:t>propósito</a:t>
            </a:r>
            <a:r>
              <a:rPr lang="es-419"/>
              <a:t> de inyectar código arbitrario a diferentes procesos y  leyes referentes al sistema.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Privilegios del nivel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                                                           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Finalmente el gusano termina los </a:t>
            </a:r>
            <a:r>
              <a:rPr lang="es-419"/>
              <a:t>siguientes</a:t>
            </a:r>
            <a:r>
              <a:rPr lang="es-419"/>
              <a:t> procesos</a:t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 rotWithShape="1">
          <a:blip r:embed="rId3">
            <a:alphaModFix/>
          </a:blip>
          <a:srcRect b="20903" l="15967" r="24205" t="13319"/>
          <a:stretch/>
        </p:blipFill>
        <p:spPr>
          <a:xfrm>
            <a:off x="508000" y="1732525"/>
            <a:ext cx="4064002" cy="251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5239325" y="1599775"/>
            <a:ext cx="3245400" cy="30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Unos procesos son de antivirus, otros procesos encargados de servicio proxy.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Servicios de firewall y de host de microsoft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                                                          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infección de PLC</a:t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STUXNET  tiene la capacidad de aprovechar el software de </a:t>
            </a:r>
            <a:r>
              <a:rPr lang="es-419"/>
              <a:t>programación</a:t>
            </a:r>
            <a:r>
              <a:rPr lang="es-419"/>
              <a:t> para cambiar su propio </a:t>
            </a:r>
            <a:r>
              <a:rPr lang="es-419"/>
              <a:t>código</a:t>
            </a:r>
            <a:r>
              <a:rPr lang="es-419"/>
              <a:t> a la PLC.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STUXNET es el primer rookie conocido que puede ocultar el código inyectado ubicado en una PLC.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Accede</a:t>
            </a:r>
            <a:r>
              <a:rPr lang="es-419"/>
              <a:t> a archivos creados, stuxnet roba código y proyecto de diseño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Dentro del sistema </a:t>
            </a:r>
            <a:r>
              <a:rPr lang="es-419"/>
              <a:t>tomó</a:t>
            </a:r>
            <a:r>
              <a:rPr lang="es-419"/>
              <a:t> el control de las centrifugadoras todos los días, con cambios de velocidad.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metodo de propagacion 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USB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INTERNET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EMAIL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VULNERABILIDADES</a:t>
            </a:r>
            <a:r>
              <a:rPr lang="es-419"/>
              <a:t> DEL SISTEMA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/>
              <a:t>SISTEMAS OPERATIVOS DONDE </a:t>
            </a:r>
            <a:r>
              <a:rPr b="1" lang="es-419"/>
              <a:t>INFECTA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windows</a:t>
            </a:r>
            <a:r>
              <a:rPr lang="es-419"/>
              <a:t> xp, vista server 2003 y 2008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PLC (controlador </a:t>
            </a:r>
            <a:r>
              <a:rPr lang="es-419"/>
              <a:t>lógico</a:t>
            </a:r>
            <a:r>
              <a:rPr lang="es-419"/>
              <a:t> programable)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Utilizado en la </a:t>
            </a:r>
            <a:r>
              <a:rPr lang="es-419"/>
              <a:t>ingeniería</a:t>
            </a:r>
            <a:r>
              <a:rPr lang="es-419"/>
              <a:t> </a:t>
            </a:r>
            <a:r>
              <a:rPr lang="es-419"/>
              <a:t>automática</a:t>
            </a:r>
            <a:r>
              <a:rPr lang="es-419"/>
              <a:t> para procesos electromecanicos(manejan los procesos de las maquinas automaticamente)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25197" l="4725" r="33826" t="19446"/>
          <a:stretch/>
        </p:blipFill>
        <p:spPr>
          <a:xfrm>
            <a:off x="1387475" y="1850500"/>
            <a:ext cx="5619024" cy="28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zero day exploits 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826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400">
                <a:solidFill>
                  <a:srgbClr val="999999"/>
                </a:solidFill>
              </a:rPr>
              <a:t>Es un</a:t>
            </a:r>
            <a:r>
              <a:rPr lang="es-419" sz="1400">
                <a:solidFill>
                  <a:srgbClr val="999999"/>
                </a:solidFill>
                <a:uFill>
                  <a:noFill/>
                </a:uFill>
                <a:hlinkClick r:id="rId3"/>
              </a:rPr>
              <a:t> ataque</a:t>
            </a:r>
            <a:r>
              <a:rPr lang="es-419" sz="1400">
                <a:solidFill>
                  <a:srgbClr val="999999"/>
                </a:solidFill>
              </a:rPr>
              <a:t> contra una</a:t>
            </a:r>
            <a:r>
              <a:rPr lang="es-419" sz="1400">
                <a:solidFill>
                  <a:srgbClr val="999999"/>
                </a:solidFill>
                <a:uFill>
                  <a:noFill/>
                </a:uFill>
                <a:hlinkClick r:id="rId4"/>
              </a:rPr>
              <a:t> aplicación</a:t>
            </a:r>
            <a:r>
              <a:rPr lang="es-419" sz="1400">
                <a:solidFill>
                  <a:srgbClr val="999999"/>
                </a:solidFill>
              </a:rPr>
              <a:t> o</a:t>
            </a:r>
            <a:r>
              <a:rPr lang="es-419" sz="1400">
                <a:solidFill>
                  <a:srgbClr val="999999"/>
                </a:solidFill>
                <a:uFill>
                  <a:noFill/>
                </a:uFill>
                <a:hlinkClick r:id="rId5"/>
              </a:rPr>
              <a:t> sistema</a:t>
            </a:r>
            <a:r>
              <a:rPr lang="es-419" sz="1400">
                <a:solidFill>
                  <a:srgbClr val="999999"/>
                </a:solidFill>
              </a:rPr>
              <a:t> que tiene como objetivo la ejecución de</a:t>
            </a:r>
            <a:r>
              <a:rPr lang="es-419" sz="1400">
                <a:solidFill>
                  <a:srgbClr val="999999"/>
                </a:solidFill>
                <a:uFill>
                  <a:noFill/>
                </a:uFill>
                <a:hlinkClick r:id="rId6"/>
              </a:rPr>
              <a:t> código malicioso</a:t>
            </a:r>
            <a:r>
              <a:rPr lang="es-419" sz="1400">
                <a:solidFill>
                  <a:srgbClr val="999999"/>
                </a:solidFill>
              </a:rPr>
              <a:t> gracias al conocimiento de</a:t>
            </a:r>
            <a:r>
              <a:rPr lang="es-419" sz="1400">
                <a:solidFill>
                  <a:srgbClr val="999999"/>
                </a:solidFill>
                <a:uFill>
                  <a:noFill/>
                </a:uFill>
                <a:hlinkClick r:id="rId7"/>
              </a:rPr>
              <a:t> vulnerabilidades</a:t>
            </a:r>
            <a:r>
              <a:rPr lang="es-419" sz="1400">
                <a:solidFill>
                  <a:srgbClr val="999999"/>
                </a:solidFill>
              </a:rPr>
              <a:t> que, por lo general, son desconocidas para la gente y el fabricante del producto. Esto supone que aún no hayan sido arregladas. Este tipo de</a:t>
            </a:r>
            <a:r>
              <a:rPr lang="es-419" sz="1400">
                <a:solidFill>
                  <a:srgbClr val="999999"/>
                </a:solidFill>
                <a:uFill>
                  <a:noFill/>
                </a:uFill>
                <a:hlinkClick r:id="rId8"/>
              </a:rPr>
              <a:t> </a:t>
            </a:r>
            <a:r>
              <a:rPr i="1" lang="es-419" sz="1400">
                <a:solidFill>
                  <a:srgbClr val="999999"/>
                </a:solidFill>
                <a:uFill>
                  <a:noFill/>
                </a:uFill>
                <a:hlinkClick r:id="rId9"/>
              </a:rPr>
              <a:t>exploit</a:t>
            </a:r>
            <a:r>
              <a:rPr lang="es-419" sz="1400">
                <a:solidFill>
                  <a:srgbClr val="999999"/>
                </a:solidFill>
              </a:rPr>
              <a:t> circula generalmente entre las filas de los potenciales atacantes hasta que finalmente es publicado en</a:t>
            </a:r>
            <a:r>
              <a:rPr lang="es-419" sz="1400">
                <a:solidFill>
                  <a:srgbClr val="999999"/>
                </a:solidFill>
                <a:uFill>
                  <a:noFill/>
                </a:uFill>
                <a:hlinkClick r:id="rId10"/>
              </a:rPr>
              <a:t> foros públicos</a:t>
            </a:r>
            <a:r>
              <a:rPr lang="es-419" sz="1400">
                <a:solidFill>
                  <a:srgbClr val="999999"/>
                </a:solidFill>
              </a:rPr>
              <a:t>. Un </a:t>
            </a:r>
            <a:r>
              <a:rPr i="1" lang="es-419" sz="1400">
                <a:solidFill>
                  <a:srgbClr val="999999"/>
                </a:solidFill>
              </a:rPr>
              <a:t>ataque de día cero</a:t>
            </a:r>
            <a:r>
              <a:rPr lang="es-419" sz="1400">
                <a:solidFill>
                  <a:srgbClr val="999999"/>
                </a:solidFill>
              </a:rPr>
              <a:t> se considera uno de los más peligrosos instrumentos de una</a:t>
            </a:r>
            <a:r>
              <a:rPr lang="es-419" sz="1400">
                <a:solidFill>
                  <a:srgbClr val="999999"/>
                </a:solidFill>
                <a:uFill>
                  <a:noFill/>
                </a:uFill>
                <a:hlinkClick r:id="rId11"/>
              </a:rPr>
              <a:t> guerra informática</a:t>
            </a:r>
            <a:r>
              <a:rPr lang="es-419" sz="1100">
                <a:solidFill>
                  <a:srgbClr val="000000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Stuxnet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gusano fue descubierto en el 2010 por VirusBlokAda.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Se v</a:t>
            </a:r>
            <a:r>
              <a:rPr lang="es-419"/>
              <a:t>eía</a:t>
            </a:r>
            <a:r>
              <a:rPr lang="es-419"/>
              <a:t> como un gusano cualquiera.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Se dice que fue creado en el 2005 y su primera actividad fue en el 2009.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infectó</a:t>
            </a:r>
            <a:r>
              <a:rPr lang="es-419"/>
              <a:t> a más de 100 mil sistemas en el mundo.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La </a:t>
            </a:r>
            <a:r>
              <a:rPr lang="es-419"/>
              <a:t>mayoría</a:t>
            </a:r>
            <a:r>
              <a:rPr lang="es-419"/>
              <a:t> de los ataques fueron en </a:t>
            </a:r>
            <a:r>
              <a:rPr lang="es-419"/>
              <a:t>Irán.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Vulnerabilidades</a:t>
            </a:r>
            <a:r>
              <a:rPr lang="es-419"/>
              <a:t> del sistema 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-</a:t>
            </a:r>
            <a:r>
              <a:rPr lang="es-419"/>
              <a:t>Ejecución</a:t>
            </a:r>
            <a:r>
              <a:rPr lang="es-419"/>
              <a:t> </a:t>
            </a:r>
            <a:r>
              <a:rPr lang="es-419"/>
              <a:t>automática</a:t>
            </a:r>
            <a:r>
              <a:rPr lang="es-419"/>
              <a:t> de archivos CVE-2010-2568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</a:t>
            </a:r>
            <a:r>
              <a:rPr lang="es-419"/>
              <a:t>Vulnerabilidad</a:t>
            </a:r>
            <a:r>
              <a:rPr lang="es-419"/>
              <a:t> de Ejecución remota de código en el manejo de RPC en windows server  CVE-2008-4250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</a:t>
            </a:r>
            <a:r>
              <a:rPr lang="es-419"/>
              <a:t>Vulnerabilidad</a:t>
            </a:r>
            <a:r>
              <a:rPr lang="es-419"/>
              <a:t> de </a:t>
            </a:r>
            <a:r>
              <a:rPr lang="es-419"/>
              <a:t>ejecución</a:t>
            </a:r>
            <a:r>
              <a:rPr lang="es-419"/>
              <a:t> remota  de código en el servicio de cola de impresión de microsoft CVE-2010-2568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CVE-2010-2568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vulnerabilidad</a:t>
            </a:r>
            <a:r>
              <a:rPr lang="es-419"/>
              <a:t> de </a:t>
            </a:r>
            <a:r>
              <a:rPr lang="es-419"/>
              <a:t>ejecución</a:t>
            </a:r>
            <a:r>
              <a:rPr lang="es-419"/>
              <a:t> </a:t>
            </a:r>
            <a:r>
              <a:rPr lang="es-419"/>
              <a:t>automática de archivos de los accesos director de microsoft windows ‘LNK /PIF’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Consiste en que un archivo se ejecute automáticamente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21480" l="7945" r="36726" t="19393"/>
          <a:stretch/>
        </p:blipFill>
        <p:spPr>
          <a:xfrm>
            <a:off x="2192425" y="1141337"/>
            <a:ext cx="4759152" cy="28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